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9A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305FC-A349-46F3-B2D3-6118F9E0C587}" type="datetimeFigureOut">
              <a:rPr lang="it-IT" smtClean="0"/>
              <a:t>26/02/2021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6FF11-0498-47A6-AB60-A6C2DC7D113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708920"/>
          </a:xfrm>
        </p:spPr>
        <p:txBody>
          <a:bodyPr>
            <a:normAutofit/>
          </a:bodyPr>
          <a:lstStyle/>
          <a:p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1800" dirty="0" smtClean="0"/>
              <a:t>Sabato 27 febbraio 2021</a:t>
            </a:r>
            <a:br>
              <a:rPr lang="it-IT" sz="1800" dirty="0" smtClean="0"/>
            </a:br>
            <a:r>
              <a:rPr lang="it-IT" sz="2000" b="1" dirty="0" smtClean="0"/>
              <a:t>COVID 19 E DISABILITA’</a:t>
            </a:r>
            <a:br>
              <a:rPr lang="it-IT" sz="2000" b="1" dirty="0" smtClean="0"/>
            </a:br>
            <a:r>
              <a:rPr lang="it-IT" sz="2000" b="1" dirty="0" smtClean="0"/>
              <a:t>Buone pratiche per la sicurezza a casa, nelle residenze e in ospedale</a:t>
            </a:r>
            <a:endParaRPr lang="it-IT" sz="2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88032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Le problematiche nei percorsi ospedalieri</a:t>
            </a:r>
          </a:p>
          <a:p>
            <a:endParaRPr lang="it-IT" sz="2800" b="1" dirty="0">
              <a:solidFill>
                <a:srgbClr val="0070C0"/>
              </a:solidFill>
            </a:endParaRPr>
          </a:p>
          <a:p>
            <a:r>
              <a:rPr lang="it-IT" sz="2400" i="1" dirty="0" smtClean="0">
                <a:solidFill>
                  <a:srgbClr val="0070C0"/>
                </a:solidFill>
              </a:rPr>
              <a:t>Carla </a:t>
            </a:r>
            <a:r>
              <a:rPr lang="it-IT" sz="2400" i="1" dirty="0" err="1" smtClean="0">
                <a:solidFill>
                  <a:srgbClr val="0070C0"/>
                </a:solidFill>
              </a:rPr>
              <a:t>Benassai</a:t>
            </a:r>
            <a:r>
              <a:rPr lang="it-IT" sz="2400" i="1" dirty="0" smtClean="0">
                <a:solidFill>
                  <a:srgbClr val="0070C0"/>
                </a:solidFill>
              </a:rPr>
              <a:t>, Azienda ASL Toscana Centro</a:t>
            </a:r>
          </a:p>
          <a:p>
            <a:r>
              <a:rPr lang="it-IT" sz="2400" i="1" dirty="0" smtClean="0">
                <a:solidFill>
                  <a:srgbClr val="0070C0"/>
                </a:solidFill>
              </a:rPr>
              <a:t>PASS Empoli</a:t>
            </a:r>
            <a:endParaRPr lang="it-IT" sz="2400" i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0648"/>
            <a:ext cx="2092212" cy="89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Ricovero in reparto </a:t>
            </a:r>
            <a:r>
              <a:rPr lang="it-IT" sz="4000" b="1" dirty="0" err="1" smtClean="0"/>
              <a:t>Covid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Accoglienza se possibile in camera singola, con caratteristiche adeguate per accessibilità, sicurezza e comfort, se consentito dalle condizioni di occupazione dei letti</a:t>
            </a:r>
          </a:p>
          <a:p>
            <a:endParaRPr lang="it-IT" sz="2800" b="1" dirty="0"/>
          </a:p>
          <a:p>
            <a:r>
              <a:rPr lang="it-IT" sz="2800" b="1" dirty="0" smtClean="0"/>
              <a:t>Sarà consentita la permanenza h24 del </a:t>
            </a:r>
            <a:r>
              <a:rPr lang="it-IT" sz="2800" b="1" dirty="0" err="1" smtClean="0"/>
              <a:t>caregiver</a:t>
            </a:r>
            <a:r>
              <a:rPr lang="it-IT" sz="2800" b="1" dirty="0" smtClean="0"/>
              <a:t>, con regole precise</a:t>
            </a:r>
            <a:endParaRPr lang="it-IT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Caregiver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Il </a:t>
            </a:r>
            <a:r>
              <a:rPr lang="it-IT" sz="2800" b="1" dirty="0" err="1" smtClean="0"/>
              <a:t>caregiver</a:t>
            </a:r>
            <a:r>
              <a:rPr lang="it-IT" sz="2800" b="1" dirty="0" smtClean="0"/>
              <a:t> è una </a:t>
            </a:r>
            <a:r>
              <a:rPr lang="it-IT" sz="2800" b="1" dirty="0" smtClean="0">
                <a:solidFill>
                  <a:srgbClr val="C00000"/>
                </a:solidFill>
              </a:rPr>
              <a:t>risorsa insostituibile </a:t>
            </a:r>
            <a:r>
              <a:rPr lang="it-IT" sz="2800" b="1" dirty="0" smtClean="0"/>
              <a:t>per la cura di una persona con disabilità</a:t>
            </a:r>
          </a:p>
          <a:p>
            <a:endParaRPr lang="it-IT" sz="2800" b="1" dirty="0"/>
          </a:p>
          <a:p>
            <a:r>
              <a:rPr lang="it-IT" sz="2800" b="1" dirty="0" smtClean="0"/>
              <a:t>E’ un’</a:t>
            </a:r>
            <a:r>
              <a:rPr lang="it-IT" sz="2800" b="1" dirty="0" smtClean="0">
                <a:solidFill>
                  <a:srgbClr val="C00000"/>
                </a:solidFill>
              </a:rPr>
              <a:t>interfaccia</a:t>
            </a:r>
            <a:r>
              <a:rPr lang="it-IT" sz="2800" b="1" dirty="0" smtClean="0"/>
              <a:t> </a:t>
            </a:r>
            <a:r>
              <a:rPr lang="it-IT" sz="2800" b="1" dirty="0" smtClean="0">
                <a:solidFill>
                  <a:srgbClr val="C00000"/>
                </a:solidFill>
              </a:rPr>
              <a:t>preziosa </a:t>
            </a:r>
            <a:r>
              <a:rPr lang="it-IT" sz="2800" b="1" dirty="0" smtClean="0"/>
              <a:t>tra il paziente e l’equipe sanitaria</a:t>
            </a:r>
          </a:p>
          <a:p>
            <a:endParaRPr lang="it-IT" sz="2800" b="1" dirty="0"/>
          </a:p>
          <a:p>
            <a:r>
              <a:rPr lang="it-IT" sz="2800" b="1" dirty="0" smtClean="0"/>
              <a:t>E’ un </a:t>
            </a:r>
            <a:r>
              <a:rPr lang="it-IT" sz="2800" b="1" dirty="0" smtClean="0">
                <a:solidFill>
                  <a:srgbClr val="C00000"/>
                </a:solidFill>
              </a:rPr>
              <a:t>attore della terapia</a:t>
            </a:r>
            <a:r>
              <a:rPr lang="it-IT" sz="2800" b="1" dirty="0" smtClean="0"/>
              <a:t>, facilitando la possibilità di trattamenti mediamente invasivi ma spesso non accettati (O2 terapia, CPAP, alti flussi, </a:t>
            </a:r>
            <a:r>
              <a:rPr lang="it-IT" sz="2800" b="1" dirty="0" err="1" smtClean="0"/>
              <a:t>NIV…</a:t>
            </a:r>
            <a:r>
              <a:rPr lang="it-IT" sz="2800" b="1" dirty="0" smtClean="0"/>
              <a:t>)</a:t>
            </a:r>
            <a:endParaRPr lang="it-IT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Regole per la permanenza del </a:t>
            </a:r>
            <a:r>
              <a:rPr lang="it-IT" sz="2800" b="1" dirty="0" err="1" smtClean="0"/>
              <a:t>caregiver</a:t>
            </a:r>
            <a:r>
              <a:rPr lang="it-IT" sz="2800" b="1" dirty="0" smtClean="0"/>
              <a:t> in reparto </a:t>
            </a:r>
            <a:r>
              <a:rPr lang="it-IT" sz="2800" b="1" dirty="0" err="1" smtClean="0"/>
              <a:t>Covid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Consenso informato, secondo la procedura definita dalla direzione ospedaliera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Esecuzione del tampone all’ingresso e alla dimissione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Una sola persona per volta, limitando al minimo il cambio tra </a:t>
            </a:r>
            <a:r>
              <a:rPr lang="it-IT" sz="2000" b="1" dirty="0" err="1" smtClean="0"/>
              <a:t>caregiver</a:t>
            </a:r>
            <a:r>
              <a:rPr lang="it-IT" sz="2000" b="1" dirty="0" smtClean="0"/>
              <a:t>, che saranno identificati e sottoposti ognuno alle stesse regole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Rimanere nella camera del proprio congiunto e non prestare assistenza ad altri pazienti</a:t>
            </a:r>
            <a:endParaRPr lang="it-IT" sz="2000" b="1" dirty="0"/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Seguire le disposizioni del coordinatore infermieristico per l’utilizzo dei dispositivi di protezione individuale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I pasti saranno serviti anche al </a:t>
            </a:r>
            <a:r>
              <a:rPr lang="it-IT" sz="2000" b="1" dirty="0" err="1" smtClean="0"/>
              <a:t>caregiver</a:t>
            </a:r>
            <a:r>
              <a:rPr lang="it-IT" sz="2000" b="1" dirty="0" smtClean="0"/>
              <a:t>, in porzioni singole e monouso</a:t>
            </a:r>
          </a:p>
          <a:p>
            <a:pPr marL="514350" indent="-514350">
              <a:buFont typeface="+mj-lt"/>
              <a:buAutoNum type="arabicPeriod"/>
            </a:pPr>
            <a:endParaRPr lang="it-IT" sz="2000" b="1" dirty="0"/>
          </a:p>
          <a:p>
            <a:pPr marL="514350" indent="-514350" algn="ctr">
              <a:buNone/>
            </a:pPr>
            <a:r>
              <a:rPr lang="it-IT" sz="2400" b="1" dirty="0" smtClean="0">
                <a:solidFill>
                  <a:srgbClr val="C00000"/>
                </a:solidFill>
              </a:rPr>
              <a:t>SI PUO’ FARE</a:t>
            </a:r>
          </a:p>
          <a:p>
            <a:pPr marL="514350" indent="-514350" algn="ctr">
              <a:buNone/>
            </a:pPr>
            <a:r>
              <a:rPr lang="it-IT" sz="2400" b="1" dirty="0" smtClean="0">
                <a:solidFill>
                  <a:srgbClr val="C00000"/>
                </a:solidFill>
              </a:rPr>
              <a:t>SI DEVE FARE</a:t>
            </a:r>
            <a:endParaRPr lang="it-IT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/>
              <a:t>Ricovero in reparto non </a:t>
            </a:r>
            <a:r>
              <a:rPr lang="it-IT" sz="4000" b="1" dirty="0" err="1" smtClean="0"/>
              <a:t>Covid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Viene resa disponibile una camera singola se consentito dalle condizioni di occupazione dei letti</a:t>
            </a:r>
          </a:p>
          <a:p>
            <a:endParaRPr lang="it-IT" sz="2800" b="1" dirty="0"/>
          </a:p>
          <a:p>
            <a:r>
              <a:rPr lang="it-IT" sz="2800" b="1" dirty="0" smtClean="0"/>
              <a:t>Presenza del </a:t>
            </a:r>
            <a:r>
              <a:rPr lang="it-IT" sz="2800" b="1" dirty="0" err="1" smtClean="0"/>
              <a:t>caregiver</a:t>
            </a:r>
            <a:r>
              <a:rPr lang="it-IT" sz="2800" b="1" dirty="0" smtClean="0"/>
              <a:t> h24</a:t>
            </a:r>
            <a:endParaRPr lang="it-IT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Regole per la  permanenza del </a:t>
            </a:r>
            <a:r>
              <a:rPr lang="it-IT" sz="2400" b="1" dirty="0" err="1" smtClean="0"/>
              <a:t>caregiver</a:t>
            </a:r>
            <a:r>
              <a:rPr lang="it-IT" sz="2400" b="1" dirty="0" smtClean="0"/>
              <a:t> in reparto non </a:t>
            </a:r>
            <a:r>
              <a:rPr lang="it-IT" sz="2400" b="1" dirty="0" err="1" smtClean="0"/>
              <a:t>Covid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sz="2000" b="1" dirty="0" smtClean="0"/>
              <a:t>Il </a:t>
            </a:r>
            <a:r>
              <a:rPr lang="it-IT" sz="2000" b="1" dirty="0" err="1" smtClean="0"/>
              <a:t>caregiver</a:t>
            </a:r>
            <a:r>
              <a:rPr lang="it-IT" sz="2000" b="1" dirty="0" smtClean="0"/>
              <a:t> non deve presentare sintomatologia indicativa di infezione respiratoria acuta o sospetta per </a:t>
            </a:r>
            <a:r>
              <a:rPr lang="it-IT" sz="2000" b="1" dirty="0" err="1" smtClean="0"/>
              <a:t>Covid</a:t>
            </a:r>
            <a:r>
              <a:rPr lang="it-IT" sz="2000" b="1" dirty="0" smtClean="0"/>
              <a:t> 19, o essere  soggetti sottoposti a misure di isolamento o quarantena, e comunque avere il referto negativo del tampone </a:t>
            </a:r>
            <a:r>
              <a:rPr lang="it-IT" sz="2000" b="1" dirty="0" err="1" smtClean="0"/>
              <a:t>Covid</a:t>
            </a:r>
            <a:r>
              <a:rPr lang="it-IT" sz="2000" b="1" dirty="0" smtClean="0"/>
              <a:t> 19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Una sola persona per volta, limitando al minimo il cambio tra </a:t>
            </a:r>
            <a:r>
              <a:rPr lang="it-IT" sz="2000" b="1" dirty="0" err="1" smtClean="0"/>
              <a:t>caregiver</a:t>
            </a:r>
            <a:r>
              <a:rPr lang="it-IT" sz="2000" b="1" dirty="0" smtClean="0"/>
              <a:t>, che saranno identificati e sottoposti ognuno alle stesse regole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Rimanere nella camera del proprio congiunto e non prestare assistenza ad altri pazienti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Seguire le disposizioni del coordinatore infermieristico per l’utilizzo dei dispositivi di protezione, che di norma consistono nella mascherina chirurgica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b="1" dirty="0" smtClean="0"/>
              <a:t>I pasti saranno serviti anche al </a:t>
            </a:r>
            <a:r>
              <a:rPr lang="it-IT" sz="2000" b="1" dirty="0" err="1" smtClean="0"/>
              <a:t>caregiver</a:t>
            </a:r>
            <a:r>
              <a:rPr lang="it-IT" sz="2000" b="1" dirty="0" smtClean="0"/>
              <a:t>, in porzioni singole e monouso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CHIRURGIA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ELEZIONE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La prevenzione del contagio e della diffusione del </a:t>
            </a:r>
            <a:r>
              <a:rPr lang="it-IT" sz="2400" b="1" dirty="0" err="1" smtClean="0"/>
              <a:t>Covid</a:t>
            </a:r>
            <a:r>
              <a:rPr lang="it-IT" sz="2400" b="1" dirty="0" smtClean="0"/>
              <a:t> 19 all’interno della struttura ospedaliera prevede, nei pazienti da sottoporre a chirurgia d’elezione, l’esecuzione di tampone molecolare </a:t>
            </a:r>
            <a:r>
              <a:rPr lang="it-IT" sz="2400" b="1" dirty="0" err="1" smtClean="0"/>
              <a:t>Covid</a:t>
            </a:r>
            <a:r>
              <a:rPr lang="it-IT" sz="2400" b="1" dirty="0" smtClean="0"/>
              <a:t> 19  24-48 ore prima dell’accesso nel comparto operatorio</a:t>
            </a:r>
          </a:p>
          <a:p>
            <a:endParaRPr lang="it-IT" sz="2400" b="1" dirty="0"/>
          </a:p>
          <a:p>
            <a:r>
              <a:rPr lang="it-IT" sz="2400" b="1" dirty="0" smtClean="0"/>
              <a:t>Questa procedura, minimamente invasiva, può essere non tollerata da persone con disabilità cognitiva non collaboranti, per cui può essere necessaria una </a:t>
            </a:r>
            <a:r>
              <a:rPr lang="it-IT" sz="2400" b="1" dirty="0" err="1" smtClean="0"/>
              <a:t>sedazione</a:t>
            </a:r>
            <a:r>
              <a:rPr lang="it-IT" sz="2400" b="1" dirty="0" smtClean="0"/>
              <a:t> procedurale</a:t>
            </a:r>
            <a:endParaRPr lang="it-IT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CHIRURGIA </a:t>
            </a:r>
            <a:r>
              <a:rPr lang="it-IT" b="1" dirty="0" err="1" smtClean="0"/>
              <a:t>DI</a:t>
            </a:r>
            <a:r>
              <a:rPr lang="it-IT" b="1" dirty="0" smtClean="0"/>
              <a:t> ELEZIONE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000" b="1" dirty="0" smtClean="0"/>
              <a:t>Le opzioni da considerare sono diverse:</a:t>
            </a:r>
          </a:p>
          <a:p>
            <a:pPr>
              <a:buNone/>
            </a:pPr>
            <a:endParaRPr lang="it-IT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b="1" dirty="0" smtClean="0"/>
              <a:t>  </a:t>
            </a:r>
            <a:r>
              <a:rPr lang="it-IT" sz="2000" b="1" dirty="0" smtClean="0">
                <a:solidFill>
                  <a:srgbClr val="C00000"/>
                </a:solidFill>
              </a:rPr>
              <a:t>Percorso sovrapponibile a quello di qualsiasi altro paziente </a:t>
            </a:r>
            <a:r>
              <a:rPr lang="it-IT" sz="2000" dirty="0" smtClean="0"/>
              <a:t>(per persone con disabilità collaboranti)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Percorso che preveda l’esecuzione di </a:t>
            </a:r>
            <a:r>
              <a:rPr lang="it-IT" sz="2000" b="1" dirty="0" smtClean="0">
                <a:solidFill>
                  <a:srgbClr val="C00000"/>
                </a:solidFill>
              </a:rPr>
              <a:t>esami e visite di pre-ricovero, unitamente al test molecolare </a:t>
            </a:r>
            <a:r>
              <a:rPr lang="it-IT" sz="2000" b="1" dirty="0" err="1" smtClean="0">
                <a:solidFill>
                  <a:srgbClr val="C00000"/>
                </a:solidFill>
              </a:rPr>
              <a:t>Covid</a:t>
            </a:r>
            <a:r>
              <a:rPr lang="it-IT" sz="2000" b="1" dirty="0" smtClean="0">
                <a:solidFill>
                  <a:srgbClr val="C00000"/>
                </a:solidFill>
              </a:rPr>
              <a:t> 19, 48 ore prima dell’intervento </a:t>
            </a:r>
            <a:r>
              <a:rPr lang="it-IT" sz="2000" dirty="0" smtClean="0"/>
              <a:t>chirurgico elettivo (indicato per i pazienti per i quali sia sufficiente una </a:t>
            </a:r>
            <a:r>
              <a:rPr lang="it-IT" sz="2000" dirty="0" err="1" smtClean="0"/>
              <a:t>sedazione</a:t>
            </a:r>
            <a:r>
              <a:rPr lang="it-IT" sz="2000" dirty="0" smtClean="0"/>
              <a:t> cosciente per  l’esecuzione del percorso </a:t>
            </a:r>
            <a:r>
              <a:rPr lang="it-IT" sz="2000" dirty="0" err="1" smtClean="0"/>
              <a:t>pre-ricovero</a:t>
            </a:r>
            <a:r>
              <a:rPr lang="it-IT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Percorso che preveda l’esecuzione </a:t>
            </a:r>
            <a:r>
              <a:rPr lang="it-IT" sz="2000" b="1" dirty="0" smtClean="0">
                <a:solidFill>
                  <a:srgbClr val="C00000"/>
                </a:solidFill>
              </a:rPr>
              <a:t>di esami e test molecolare il giorno stesso dell’intervento chirurgico secondo il paradigma “</a:t>
            </a:r>
            <a:r>
              <a:rPr lang="it-IT" sz="2000" b="1" dirty="0" err="1" smtClean="0">
                <a:solidFill>
                  <a:srgbClr val="C00000"/>
                </a:solidFill>
              </a:rPr>
              <a:t>all</a:t>
            </a:r>
            <a:r>
              <a:rPr lang="it-IT" sz="2000" b="1" dirty="0" smtClean="0">
                <a:solidFill>
                  <a:srgbClr val="C00000"/>
                </a:solidFill>
              </a:rPr>
              <a:t> in </a:t>
            </a:r>
            <a:r>
              <a:rPr lang="it-IT" sz="2000" b="1" dirty="0" err="1" smtClean="0">
                <a:solidFill>
                  <a:srgbClr val="C00000"/>
                </a:solidFill>
              </a:rPr>
              <a:t>one</a:t>
            </a:r>
            <a:r>
              <a:rPr lang="it-IT" sz="2000" b="1" dirty="0" smtClean="0">
                <a:solidFill>
                  <a:srgbClr val="C00000"/>
                </a:solidFill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</a:rPr>
              <a:t>time</a:t>
            </a:r>
            <a:r>
              <a:rPr lang="it-IT" sz="2000" b="1" dirty="0" smtClean="0">
                <a:solidFill>
                  <a:srgbClr val="C00000"/>
                </a:solidFill>
              </a:rPr>
              <a:t>” </a:t>
            </a:r>
            <a:r>
              <a:rPr lang="it-IT" sz="2000" dirty="0" smtClean="0"/>
              <a:t>(pazienti particolarmente impegnativi da gestire, in cui è difficilmente proponibile una </a:t>
            </a:r>
            <a:r>
              <a:rPr lang="it-IT" sz="2000" dirty="0" err="1" smtClean="0"/>
              <a:t>sedazione</a:t>
            </a:r>
            <a:r>
              <a:rPr lang="it-IT" sz="2000" dirty="0" smtClean="0"/>
              <a:t> profonda a pochi giorni di distanza dall’intervento, per l’impegno e le  risorse che richiede, oltre al disagio per il paziente</a:t>
            </a:r>
          </a:p>
          <a:p>
            <a:pPr>
              <a:buNone/>
            </a:pPr>
            <a:endParaRPr lang="it-IT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Chirurgia d’elezione in paziente complesso con grave disabilità e assenza di collaborazione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Se l’accesso all’ospedale è particolarmente difficile e deve essere ridotto al meno possibile, l’ospedale può organizzare un percorso per eseguire gli accertamenti </a:t>
            </a:r>
            <a:r>
              <a:rPr lang="it-IT" sz="2400" dirty="0" err="1" smtClean="0"/>
              <a:t>pre-operatori</a:t>
            </a:r>
            <a:r>
              <a:rPr lang="it-IT" sz="2400" dirty="0" smtClean="0"/>
              <a:t> (EE, ECG e TNF </a:t>
            </a:r>
            <a:r>
              <a:rPr lang="it-IT" sz="2400" dirty="0" err="1" smtClean="0"/>
              <a:t>Covid</a:t>
            </a:r>
            <a:r>
              <a:rPr lang="it-IT" sz="2400" dirty="0" smtClean="0"/>
              <a:t> 19) al </a:t>
            </a:r>
            <a:r>
              <a:rPr lang="it-IT" sz="2400" b="1" dirty="0" smtClean="0">
                <a:solidFill>
                  <a:srgbClr val="C00000"/>
                </a:solidFill>
              </a:rPr>
              <a:t>mattino stesso dell’intervento</a:t>
            </a:r>
            <a:r>
              <a:rPr lang="it-IT" sz="2400" dirty="0" smtClean="0"/>
              <a:t>, solo in caso di una anamnesi negativa per  sospetto </a:t>
            </a:r>
            <a:r>
              <a:rPr lang="it-IT" sz="2400" dirty="0" err="1" smtClean="0"/>
              <a:t>Covid</a:t>
            </a:r>
            <a:r>
              <a:rPr lang="it-IT" sz="2400" dirty="0" smtClean="0"/>
              <a:t> (assenza di contatti positivi, assenza di sintomatologia)</a:t>
            </a:r>
          </a:p>
          <a:p>
            <a:endParaRPr lang="it-IT" sz="2400" dirty="0"/>
          </a:p>
          <a:p>
            <a:r>
              <a:rPr lang="it-IT" sz="2400" dirty="0" smtClean="0"/>
              <a:t>Il paziente verrà sottoposto a </a:t>
            </a:r>
            <a:r>
              <a:rPr lang="it-IT" sz="2400" dirty="0" err="1" smtClean="0"/>
              <a:t>sedazione</a:t>
            </a:r>
            <a:r>
              <a:rPr lang="it-IT" sz="2400" dirty="0" smtClean="0"/>
              <a:t> profonda/anestesia generale nella </a:t>
            </a:r>
            <a:r>
              <a:rPr lang="it-IT" sz="2400" b="1" dirty="0" smtClean="0">
                <a:solidFill>
                  <a:srgbClr val="C00000"/>
                </a:solidFill>
              </a:rPr>
              <a:t>sala operatoria prevista per il percorso </a:t>
            </a:r>
            <a:r>
              <a:rPr lang="it-IT" sz="2400" b="1" dirty="0" err="1" smtClean="0">
                <a:solidFill>
                  <a:srgbClr val="C00000"/>
                </a:solidFill>
              </a:rPr>
              <a:t>Covid</a:t>
            </a:r>
            <a:r>
              <a:rPr lang="it-IT" sz="2400" dirty="0"/>
              <a:t>;</a:t>
            </a:r>
            <a:r>
              <a:rPr lang="it-IT" sz="2400" dirty="0" smtClean="0"/>
              <a:t> alla fine dell’intervento, secondo l’esito del tampone, verrà accolto nel reparto adeguato</a:t>
            </a:r>
            <a:endParaRPr lang="it-IT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CHIRURGIA URGENTE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Accesso al DEA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Indagini per la patologia in atto (esami ematici, ecografia, </a:t>
            </a:r>
            <a:r>
              <a:rPr lang="it-IT" sz="2400" b="1" dirty="0" err="1" smtClean="0"/>
              <a:t>Rx</a:t>
            </a:r>
            <a:r>
              <a:rPr lang="it-IT" sz="2400" b="1" dirty="0" smtClean="0"/>
              <a:t>, TC)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Tampone </a:t>
            </a:r>
            <a:r>
              <a:rPr lang="it-IT" sz="2400" b="1" dirty="0" err="1" smtClean="0"/>
              <a:t>Covid</a:t>
            </a:r>
            <a:r>
              <a:rPr lang="it-IT" sz="2400" b="1" dirty="0" smtClean="0"/>
              <a:t> 19, anche al </a:t>
            </a:r>
            <a:r>
              <a:rPr lang="it-IT" sz="2400" b="1" dirty="0" err="1" smtClean="0"/>
              <a:t>caregiver</a:t>
            </a:r>
            <a:endParaRPr lang="it-IT" sz="2400" b="1" dirty="0" smtClean="0"/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err="1" smtClean="0"/>
              <a:t>Sedazione</a:t>
            </a:r>
            <a:r>
              <a:rPr lang="it-IT" sz="2400" b="1" dirty="0" smtClean="0"/>
              <a:t> procedurale, se occorre, con l’accortezza di organizzare una dietro l’altra tutte le indagini necessarie</a:t>
            </a:r>
            <a:endParaRPr lang="it-IT" sz="24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CHIRURGIA URGENTE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b="1" dirty="0" smtClean="0"/>
              <a:t>Se l’intervento chirurgico urgente è </a:t>
            </a:r>
            <a:r>
              <a:rPr lang="it-IT" sz="2000" b="1" dirty="0" smtClean="0">
                <a:solidFill>
                  <a:srgbClr val="C00000"/>
                </a:solidFill>
              </a:rPr>
              <a:t>differibile</a:t>
            </a:r>
            <a:r>
              <a:rPr lang="it-IT" sz="2000" b="1" dirty="0" smtClean="0"/>
              <a:t>, paziente e  </a:t>
            </a:r>
            <a:r>
              <a:rPr lang="it-IT" sz="2000" b="1" dirty="0" err="1" smtClean="0"/>
              <a:t>caregiver</a:t>
            </a:r>
            <a:r>
              <a:rPr lang="it-IT" sz="2000" b="1" dirty="0" smtClean="0"/>
              <a:t> attenderanno l’esito del tampone in PS</a:t>
            </a:r>
          </a:p>
          <a:p>
            <a:pPr>
              <a:buNone/>
            </a:pPr>
            <a:endParaRPr lang="it-IT" sz="2000" b="1" dirty="0" smtClean="0"/>
          </a:p>
          <a:p>
            <a:r>
              <a:rPr lang="it-IT" sz="2000" dirty="0" smtClean="0"/>
              <a:t>In caso di </a:t>
            </a:r>
            <a:r>
              <a:rPr lang="it-IT" sz="2000" b="1" dirty="0" smtClean="0">
                <a:solidFill>
                  <a:srgbClr val="C00000"/>
                </a:solidFill>
              </a:rPr>
              <a:t>esito negativo </a:t>
            </a:r>
            <a:r>
              <a:rPr lang="it-IT" sz="2000" dirty="0" smtClean="0"/>
              <a:t>il paziente accederà al percorso di sala operatoria “</a:t>
            </a:r>
            <a:r>
              <a:rPr lang="it-IT" sz="2000" dirty="0" err="1" smtClean="0"/>
              <a:t>Covid</a:t>
            </a:r>
            <a:r>
              <a:rPr lang="it-IT" sz="2000" dirty="0" smtClean="0"/>
              <a:t> free” con gli accomodamenti ragionevoli del caso (presenza del </a:t>
            </a:r>
            <a:r>
              <a:rPr lang="it-IT" sz="2000" dirty="0" err="1" smtClean="0"/>
              <a:t>caregiver</a:t>
            </a:r>
            <a:r>
              <a:rPr lang="it-IT" sz="2000" dirty="0" smtClean="0"/>
              <a:t> fino alla pre-sala, accoglienza del </a:t>
            </a:r>
            <a:r>
              <a:rPr lang="it-IT" sz="2000" dirty="0" err="1" smtClean="0"/>
              <a:t>caregiver</a:t>
            </a:r>
            <a:r>
              <a:rPr lang="it-IT" sz="2000" dirty="0" smtClean="0"/>
              <a:t> in stanza con il paziente per tutta la degenza postoperatoria, ecc.)</a:t>
            </a:r>
          </a:p>
          <a:p>
            <a:endParaRPr lang="it-IT" sz="2000" dirty="0" smtClean="0"/>
          </a:p>
          <a:p>
            <a:r>
              <a:rPr lang="it-IT" sz="2000" dirty="0" smtClean="0"/>
              <a:t>In caso di </a:t>
            </a:r>
            <a:r>
              <a:rPr lang="it-IT" sz="2000" b="1" dirty="0" smtClean="0">
                <a:solidFill>
                  <a:srgbClr val="C00000"/>
                </a:solidFill>
              </a:rPr>
              <a:t>esito positivo </a:t>
            </a:r>
            <a:r>
              <a:rPr lang="it-IT" sz="2000" dirty="0" smtClean="0"/>
              <a:t>il paziente accederà al percorso di sala operatoria </a:t>
            </a:r>
            <a:r>
              <a:rPr lang="it-IT" sz="2000" dirty="0" err="1" smtClean="0"/>
              <a:t>Covid</a:t>
            </a:r>
            <a:r>
              <a:rPr lang="it-IT" sz="2000" dirty="0" smtClean="0"/>
              <a:t>, secondo la procedura in atto in ospedale. Il </a:t>
            </a:r>
            <a:r>
              <a:rPr lang="it-IT" sz="2000" dirty="0" err="1" smtClean="0"/>
              <a:t>caregiver</a:t>
            </a:r>
            <a:r>
              <a:rPr lang="it-IT" sz="2000" dirty="0" smtClean="0"/>
              <a:t> accompagnerà il paziente con tutti gli accorgimenti previsti per il ricovero</a:t>
            </a:r>
            <a:endParaRPr lang="it-IT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 PRINCIPI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BASE DEI NOSTRI DOCUMENTI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I Pazienti con disabilità </a:t>
            </a:r>
            <a:r>
              <a:rPr lang="it-IT" sz="2000" b="1" dirty="0" smtClean="0"/>
              <a:t>hanno diritto a ricevere le cure </a:t>
            </a:r>
            <a:r>
              <a:rPr lang="it-IT" sz="2000" dirty="0" smtClean="0"/>
              <a:t>più adeguate alle loro necessità e al loro stato di salute, su base di eguaglianza con gli altri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In pazienti con disabilità </a:t>
            </a:r>
            <a:r>
              <a:rPr lang="it-IT" sz="2000" b="1" dirty="0" smtClean="0"/>
              <a:t>non devono subire discriminazioni </a:t>
            </a:r>
            <a:r>
              <a:rPr lang="it-IT" sz="2000" dirty="0" smtClean="0"/>
              <a:t>per la loro condizione di disabilità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L’emergenza </a:t>
            </a:r>
            <a:r>
              <a:rPr lang="it-IT" sz="2000" dirty="0" err="1" smtClean="0"/>
              <a:t>Covid</a:t>
            </a:r>
            <a:r>
              <a:rPr lang="it-IT" sz="2000" dirty="0" smtClean="0"/>
              <a:t> 19 ha reso più difficile, ma non impossibile, </a:t>
            </a:r>
            <a:r>
              <a:rPr lang="it-IT" sz="2000" b="1" dirty="0" smtClean="0"/>
              <a:t>adattare ragionevolmente </a:t>
            </a:r>
            <a:r>
              <a:rPr lang="it-IT" sz="2000" dirty="0" smtClean="0"/>
              <a:t>le norme di prevenzione nei percorsi clinici </a:t>
            </a:r>
            <a:r>
              <a:rPr lang="it-IT" sz="2000" dirty="0" err="1" smtClean="0"/>
              <a:t>intraospedalieri</a:t>
            </a:r>
            <a:r>
              <a:rPr lang="it-IT" sz="2000" dirty="0" smtClean="0"/>
              <a:t> alle esigenze delle persone con disabili</a:t>
            </a:r>
            <a:r>
              <a:rPr lang="it-IT" sz="2400" dirty="0" smtClean="0"/>
              <a:t>tà</a:t>
            </a:r>
            <a:endParaRPr lang="it-IT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CHIRURGIA EMERGENTE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Se l’intervento è </a:t>
            </a:r>
            <a:r>
              <a:rPr lang="it-IT" sz="2400" b="1" dirty="0" smtClean="0">
                <a:solidFill>
                  <a:srgbClr val="C00000"/>
                </a:solidFill>
              </a:rPr>
              <a:t>indifferibile</a:t>
            </a:r>
            <a:r>
              <a:rPr lang="it-IT" sz="2400" dirty="0" smtClean="0"/>
              <a:t>, non verrà atteso l’esito del tampone  e il paziente accederà direttamente alla sala operatoria prevista per i pazienti </a:t>
            </a:r>
            <a:r>
              <a:rPr lang="it-IT" sz="2400" dirty="0" err="1" smtClean="0"/>
              <a:t>Covid</a:t>
            </a:r>
            <a:r>
              <a:rPr lang="it-IT" sz="2400" dirty="0" smtClean="0"/>
              <a:t> positivi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La degenza postoperatoria, fino all’arrivo dell’esito del tampone, avverrà nel </a:t>
            </a:r>
            <a:r>
              <a:rPr lang="it-IT" sz="2400" dirty="0" err="1" smtClean="0"/>
              <a:t>setting</a:t>
            </a:r>
            <a:r>
              <a:rPr lang="it-IT" sz="2400" dirty="0" smtClean="0"/>
              <a:t> individuato come bolla per i casi sospetti in attesa del risultato del test molecolare, insieme al </a:t>
            </a:r>
            <a:r>
              <a:rPr lang="it-IT" sz="2400" dirty="0" err="1" smtClean="0"/>
              <a:t>caregiver</a:t>
            </a:r>
            <a:r>
              <a:rPr lang="it-IT" sz="2400" dirty="0" smtClean="0"/>
              <a:t>, secondo quanto già descritto per il ricovero</a:t>
            </a:r>
            <a:endParaRPr lang="it-IT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AMBULATORIO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/>
              <a:t>Gli ambulatori DAMA/PASS sono ad accesso programmato e, di norma, non urgente. Devono essere collocati in ambienti idonei per accessibilità, sicurezza e comfort.</a:t>
            </a:r>
          </a:p>
          <a:p>
            <a:pPr>
              <a:buNone/>
            </a:pPr>
            <a:endParaRPr lang="it-IT" sz="2400" b="1" dirty="0"/>
          </a:p>
          <a:p>
            <a:pPr>
              <a:buNone/>
            </a:pPr>
            <a:r>
              <a:rPr lang="it-IT" sz="2400" b="1" dirty="0" smtClean="0"/>
              <a:t>Seguono le regole di tutti gli ambulatori specialistici programmati, in caso di chiusura/limitazione   per emergenza </a:t>
            </a:r>
            <a:r>
              <a:rPr lang="it-IT" sz="2400" b="1" dirty="0" err="1" smtClean="0"/>
              <a:t>Covid</a:t>
            </a:r>
            <a:r>
              <a:rPr lang="it-IT" sz="2400" b="1" dirty="0" smtClean="0"/>
              <a:t> 19, continuando a rispondere per eventuali urgenze</a:t>
            </a:r>
            <a:endParaRPr lang="it-IT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AMBULATORIO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/>
              <a:t>Gli ambulatori DAMA/PASS sono chiamati ad eseguire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C00000"/>
                </a:solidFill>
              </a:rPr>
              <a:t>il tampone </a:t>
            </a:r>
            <a:r>
              <a:rPr lang="it-IT" sz="2000" b="1" dirty="0" err="1" smtClean="0">
                <a:solidFill>
                  <a:srgbClr val="C00000"/>
                </a:solidFill>
              </a:rPr>
              <a:t>Covid</a:t>
            </a:r>
            <a:r>
              <a:rPr lang="it-IT" sz="2000" b="1" dirty="0" smtClean="0">
                <a:solidFill>
                  <a:srgbClr val="C00000"/>
                </a:solidFill>
              </a:rPr>
              <a:t> 19  o il prelievo per test sierologico</a:t>
            </a:r>
            <a:r>
              <a:rPr lang="it-IT" sz="2000" b="1" dirty="0" smtClean="0"/>
              <a:t>, in caso di pazienti non collaboranti, anche in </a:t>
            </a:r>
            <a:r>
              <a:rPr lang="it-IT" sz="2000" b="1" dirty="0" err="1" smtClean="0"/>
              <a:t>sedazione</a:t>
            </a:r>
            <a:r>
              <a:rPr lang="it-IT" sz="2000" b="1" dirty="0" smtClean="0"/>
              <a:t>, se fosse necessario</a:t>
            </a:r>
          </a:p>
          <a:p>
            <a:endParaRPr lang="it-IT" sz="2000" b="1" dirty="0" smtClean="0"/>
          </a:p>
          <a:p>
            <a:r>
              <a:rPr lang="it-IT" sz="2000" b="1" dirty="0" smtClean="0"/>
              <a:t>Può essere considerata la possibilità di inviare l’equipe DAMA/PASS all’interno di </a:t>
            </a:r>
            <a:r>
              <a:rPr lang="it-IT" sz="2000" b="1" dirty="0" smtClean="0">
                <a:solidFill>
                  <a:srgbClr val="C00000"/>
                </a:solidFill>
              </a:rPr>
              <a:t>strutture residenziali o a domicilio</a:t>
            </a:r>
            <a:r>
              <a:rPr lang="it-IT" sz="2000" b="1" dirty="0" smtClean="0"/>
              <a:t>, per singoli casi con necessità indifferibili, evitando il rischio al paziente di entrare in ospedale</a:t>
            </a:r>
          </a:p>
          <a:p>
            <a:pPr>
              <a:buNone/>
            </a:pPr>
            <a:endParaRPr lang="it-IT" sz="2000" b="1" dirty="0" smtClean="0"/>
          </a:p>
          <a:p>
            <a:r>
              <a:rPr lang="it-IT" sz="2000" b="1" dirty="0" smtClean="0"/>
              <a:t>L’equipe DAMA/PASS collabora con il piano vaccinale nelle persone con disabilità, rendendosi disponibile per la </a:t>
            </a:r>
            <a:r>
              <a:rPr lang="it-IT" sz="2000" b="1" dirty="0" smtClean="0">
                <a:solidFill>
                  <a:srgbClr val="C00000"/>
                </a:solidFill>
              </a:rPr>
              <a:t>somministrazione del vaccino </a:t>
            </a:r>
            <a:r>
              <a:rPr lang="it-IT" sz="2000" b="1" dirty="0" smtClean="0"/>
              <a:t>presso  le normali sedi di vaccinazione, nelle RSD e diurni,  a domicilio o presso l’ambulatorio DAMA/PASS</a:t>
            </a:r>
            <a:endParaRPr lang="it-IT" sz="2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IN CONCLUSIONE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Le persone con disabilità necessitano di una personalizzazione dei percorsi sanitari adattandoli ai loro bisogni</a:t>
            </a:r>
          </a:p>
          <a:p>
            <a:endParaRPr lang="it-IT" sz="2000" dirty="0"/>
          </a:p>
          <a:p>
            <a:r>
              <a:rPr lang="it-IT" sz="2000" dirty="0" smtClean="0"/>
              <a:t>L’emergenza </a:t>
            </a:r>
            <a:r>
              <a:rPr lang="it-IT" sz="2000" dirty="0" err="1" smtClean="0"/>
              <a:t>Covid</a:t>
            </a:r>
            <a:r>
              <a:rPr lang="it-IT" sz="2000" dirty="0" smtClean="0"/>
              <a:t> 19 può rendere più difficile adattare i percorsi sanitari alle esigenze delle persone con  disabilità mantenendo le norme di prevenzione nei percorsi clinici  </a:t>
            </a:r>
            <a:r>
              <a:rPr lang="it-IT" sz="2000" dirty="0" err="1" smtClean="0"/>
              <a:t>intraospedalieri</a:t>
            </a:r>
            <a:endParaRPr lang="it-IT" sz="2000" dirty="0" smtClean="0"/>
          </a:p>
          <a:p>
            <a:endParaRPr lang="it-IT" sz="2000" dirty="0"/>
          </a:p>
          <a:p>
            <a:r>
              <a:rPr lang="it-IT" sz="2000" dirty="0" smtClean="0"/>
              <a:t>E’ possibile trovare un </a:t>
            </a:r>
            <a:r>
              <a:rPr lang="it-IT" sz="2000" b="1" dirty="0" smtClean="0">
                <a:solidFill>
                  <a:srgbClr val="C00000"/>
                </a:solidFill>
              </a:rPr>
              <a:t>ragionevole compromesso </a:t>
            </a:r>
            <a:r>
              <a:rPr lang="it-IT" sz="2000" dirty="0" smtClean="0"/>
              <a:t>tra le norme che salvaguardano la sicurezza  dei percorsi ospedalieri e l’adeguata personalizzazione di questi percorsi affinché siano fruibili anche dalle persone con disabilità, in modo da rispettare il </a:t>
            </a:r>
            <a:r>
              <a:rPr lang="it-IT" sz="2000" b="1" dirty="0" smtClean="0">
                <a:solidFill>
                  <a:srgbClr val="C00000"/>
                </a:solidFill>
              </a:rPr>
              <a:t>diritto alla salute di tutti i cittadini senza discriminazioni</a:t>
            </a:r>
            <a:endParaRPr lang="it-IT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ctr">
              <a:buNone/>
            </a:pPr>
            <a:r>
              <a:rPr lang="it-IT" b="1" dirty="0" smtClean="0"/>
              <a:t>GRAZIE PER L’ATTENZIONE </a:t>
            </a:r>
            <a:endParaRPr lang="it-IT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Percorsi ospedalieri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800" dirty="0" smtClean="0"/>
              <a:t>Le persone con disturbi del </a:t>
            </a:r>
            <a:r>
              <a:rPr lang="it-IT" sz="1800" dirty="0" err="1" smtClean="0"/>
              <a:t>neurosviluppo</a:t>
            </a:r>
            <a:r>
              <a:rPr lang="it-IT" sz="1800" dirty="0" smtClean="0"/>
              <a:t> e disabilità intellettiva possono avere difficoltà di adattamento ai normali percorsi sanitari di prevenzione,diagnosi e cura e quindi richiedono una personalizzazione dei percorsi affinché questi siano efficaci e di buona qualità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Nelle situazioni emergenziali, quali la pandemia </a:t>
            </a:r>
            <a:r>
              <a:rPr lang="it-IT" sz="1800" dirty="0" err="1" smtClean="0"/>
              <a:t>Covid</a:t>
            </a:r>
            <a:r>
              <a:rPr lang="it-IT" sz="1800" dirty="0" smtClean="0"/>
              <a:t> 19, si rende necessario una cambiamento di assetto della risposta del sistema sanitario, in cui l’interesse del singolo paziente è superato dall’obiettivo di garantire il miglior risultato in termini di prevenzione, cura e </a:t>
            </a:r>
            <a:r>
              <a:rPr lang="it-IT" sz="1800" dirty="0" err="1" smtClean="0"/>
              <a:t>outcome</a:t>
            </a:r>
            <a:r>
              <a:rPr lang="it-IT" sz="1800" dirty="0" smtClean="0"/>
              <a:t> di tutta la popolazione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Chi paga maggiormente questa semplificazione è la persona con disabilità, soprattutto intellettiva, che necessita di personalizzazione e adeguamento ai propri bisogni.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In mancanza di questa personalizzazione , la persona con disabilità rischia che non venga rispettato il proprio diritto alla salute</a:t>
            </a:r>
            <a:endParaRPr lang="it-IT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Percorsi ospedalieri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Il percorso ospedaliero delle persone con disabilità presenta, in corso di emergenza </a:t>
            </a:r>
            <a:r>
              <a:rPr lang="it-IT" sz="2000" dirty="0" err="1" smtClean="0"/>
              <a:t>Covid</a:t>
            </a:r>
            <a:r>
              <a:rPr lang="it-IT" sz="2000" dirty="0" smtClean="0"/>
              <a:t> 19, delle </a:t>
            </a:r>
            <a:r>
              <a:rPr lang="it-IT" sz="2000" b="1" dirty="0" smtClean="0">
                <a:solidFill>
                  <a:srgbClr val="C00000"/>
                </a:solidFill>
              </a:rPr>
              <a:t>specificità e criticità 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che possono e devono essere risolte nel rispetto della sicurezza:</a:t>
            </a:r>
          </a:p>
          <a:p>
            <a:r>
              <a:rPr lang="it-IT" sz="2000" dirty="0" smtClean="0"/>
              <a:t>La difficoltà di eseguire </a:t>
            </a:r>
            <a:r>
              <a:rPr lang="it-IT" sz="2000" b="1" dirty="0" smtClean="0">
                <a:solidFill>
                  <a:srgbClr val="C00000"/>
                </a:solidFill>
              </a:rPr>
              <a:t>i tamponi nasofaringei</a:t>
            </a:r>
            <a:r>
              <a:rPr lang="it-IT" sz="2000" b="1" dirty="0" smtClean="0">
                <a:solidFill>
                  <a:srgbClr val="FF0000"/>
                </a:solidFill>
              </a:rPr>
              <a:t>  </a:t>
            </a:r>
            <a:r>
              <a:rPr lang="it-IT" sz="2000" dirty="0" smtClean="0"/>
              <a:t>in mancanza di collaborazione e la  possibilità di utilizzare  dei dispositivi che facilitino l’esecuzione dei test molecolari</a:t>
            </a:r>
            <a:r>
              <a:rPr lang="it-IT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/>
              <a:t>(tampone più sottile e flessibile con prelievo dalle cavità nasali, test salivare)</a:t>
            </a:r>
          </a:p>
          <a:p>
            <a:r>
              <a:rPr lang="it-IT" sz="2000" dirty="0" smtClean="0"/>
              <a:t>Frequente impossibilità ad indossare e mantenere i dispositivi di </a:t>
            </a:r>
            <a:r>
              <a:rPr lang="it-IT" sz="2000" b="1" dirty="0" smtClean="0">
                <a:solidFill>
                  <a:srgbClr val="C00000"/>
                </a:solidFill>
              </a:rPr>
              <a:t>protezione individuale </a:t>
            </a:r>
            <a:r>
              <a:rPr lang="it-IT" sz="2000" dirty="0" smtClean="0"/>
              <a:t>e a mantenere le </a:t>
            </a:r>
            <a:r>
              <a:rPr lang="it-IT" sz="2000" b="1" dirty="0" smtClean="0">
                <a:solidFill>
                  <a:srgbClr val="C00000"/>
                </a:solidFill>
              </a:rPr>
              <a:t>distanze</a:t>
            </a:r>
            <a:r>
              <a:rPr lang="it-IT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/>
              <a:t>(difficilmente la persona con grave disabilità intellettiva mantiene la mascherina)</a:t>
            </a:r>
          </a:p>
          <a:p>
            <a:r>
              <a:rPr lang="it-IT" sz="2000" dirty="0" smtClean="0"/>
              <a:t>La necessità di mantenere la vicinanza con il </a:t>
            </a:r>
            <a:r>
              <a:rPr lang="it-IT" sz="2000" b="1" dirty="0" err="1" smtClean="0">
                <a:solidFill>
                  <a:srgbClr val="C00000"/>
                </a:solidFill>
              </a:rPr>
              <a:t>caregiver</a:t>
            </a:r>
            <a:endParaRPr lang="it-IT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ORGANIZZAZIONE DEI PERCORSI OSPEDALIERI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Pronto Soccorso</a:t>
            </a:r>
          </a:p>
          <a:p>
            <a:endParaRPr lang="it-IT" b="1" dirty="0"/>
          </a:p>
          <a:p>
            <a:r>
              <a:rPr lang="it-IT" b="1" dirty="0" smtClean="0"/>
              <a:t>Ricovero</a:t>
            </a:r>
          </a:p>
          <a:p>
            <a:endParaRPr lang="it-IT" b="1" dirty="0"/>
          </a:p>
          <a:p>
            <a:r>
              <a:rPr lang="it-IT" b="1" dirty="0" smtClean="0"/>
              <a:t>Percorso chirurgico</a:t>
            </a:r>
            <a:endParaRPr lang="it-IT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Pronto Soccorso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Prevedere</a:t>
            </a:r>
            <a:r>
              <a:rPr lang="it-IT" sz="2400" b="1" dirty="0" smtClean="0"/>
              <a:t> l’arrivo di una persona con disabilità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Protocolli adeguati per il </a:t>
            </a:r>
            <a:r>
              <a:rPr lang="it-IT" sz="2400" b="1" dirty="0" smtClean="0">
                <a:solidFill>
                  <a:srgbClr val="C00000"/>
                </a:solidFill>
              </a:rPr>
              <a:t>triage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>
                <a:solidFill>
                  <a:srgbClr val="C00000"/>
                </a:solidFill>
              </a:rPr>
              <a:t>Luogo di attesa </a:t>
            </a:r>
            <a:r>
              <a:rPr lang="it-IT" sz="2400" b="1" dirty="0" smtClean="0"/>
              <a:t>adeguato alle necessità per accessibilità, adeguatezza, comfort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Prevedere l’impossibilità da parte della persona di mantenere la </a:t>
            </a:r>
            <a:r>
              <a:rPr lang="it-IT" sz="2400" b="1" dirty="0" smtClean="0">
                <a:solidFill>
                  <a:srgbClr val="C00000"/>
                </a:solidFill>
              </a:rPr>
              <a:t>mascherina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Presenza costante del </a:t>
            </a:r>
            <a:r>
              <a:rPr lang="it-IT" sz="2400" b="1" dirty="0" err="1" smtClean="0">
                <a:solidFill>
                  <a:srgbClr val="C00000"/>
                </a:solidFill>
              </a:rPr>
              <a:t>caregiver</a:t>
            </a:r>
            <a:endParaRPr lang="it-IT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3600" b="1" dirty="0" smtClean="0"/>
              <a:t>Pronto Soccorso</a:t>
            </a:r>
            <a:r>
              <a:rPr lang="it-IT" dirty="0" smtClean="0"/>
              <a:t>: </a:t>
            </a:r>
            <a:r>
              <a:rPr lang="it-IT" sz="3100" b="1" dirty="0" smtClean="0"/>
              <a:t>→percorso sospetto </a:t>
            </a:r>
            <a:r>
              <a:rPr lang="it-IT" sz="3100" b="1" dirty="0" err="1" smtClean="0"/>
              <a:t>Covid</a:t>
            </a:r>
            <a:r>
              <a:rPr lang="it-IT" sz="3100" b="1" dirty="0" smtClean="0"/>
              <a:t/>
            </a:r>
            <a:br>
              <a:rPr lang="it-IT" sz="3100" b="1" dirty="0" smtClean="0"/>
            </a:br>
            <a:r>
              <a:rPr lang="it-IT" sz="3100" b="1" dirty="0"/>
              <a:t> </a:t>
            </a:r>
            <a:r>
              <a:rPr lang="it-IT" sz="3100" b="1" dirty="0" smtClean="0"/>
              <a:t>                                    →percorso non sospetto </a:t>
            </a:r>
            <a:r>
              <a:rPr lang="it-IT" sz="3100" b="1" dirty="0" err="1" smtClean="0"/>
              <a:t>Covid</a:t>
            </a:r>
            <a:r>
              <a:rPr lang="it-IT" sz="3100" b="1" dirty="0" smtClean="0"/>
              <a:t> </a:t>
            </a:r>
            <a:endParaRPr lang="it-IT" sz="31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Individuare </a:t>
            </a:r>
            <a:r>
              <a:rPr lang="it-IT" sz="2000" b="1" dirty="0" smtClean="0">
                <a:solidFill>
                  <a:srgbClr val="C00000"/>
                </a:solidFill>
              </a:rPr>
              <a:t>aree di accoglienza </a:t>
            </a:r>
            <a:r>
              <a:rPr lang="it-IT" sz="2000" dirty="0" smtClean="0"/>
              <a:t>sia in zona filtro che in zona adibita ai sospetti </a:t>
            </a:r>
            <a:r>
              <a:rPr lang="it-IT" sz="2000" dirty="0" err="1" smtClean="0"/>
              <a:t>Covid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I vari accertamenti clinici verranno eseguiti senza contenzione cercando la collaborazione con </a:t>
            </a:r>
            <a:r>
              <a:rPr lang="it-IT" sz="2000" b="1" dirty="0" smtClean="0">
                <a:solidFill>
                  <a:srgbClr val="C00000"/>
                </a:solidFill>
              </a:rPr>
              <a:t>calma, tempo e varie stra</a:t>
            </a:r>
            <a:r>
              <a:rPr lang="it-IT" sz="2000" dirty="0" smtClean="0">
                <a:solidFill>
                  <a:srgbClr val="C00000"/>
                </a:solidFill>
              </a:rPr>
              <a:t>tegie</a:t>
            </a:r>
            <a:r>
              <a:rPr lang="it-IT" sz="2000" dirty="0" smtClean="0"/>
              <a:t>, se questo non basta si ricorrerà alla </a:t>
            </a:r>
            <a:r>
              <a:rPr lang="it-IT" sz="2000" b="1" dirty="0" err="1" smtClean="0">
                <a:solidFill>
                  <a:srgbClr val="C00000"/>
                </a:solidFill>
              </a:rPr>
              <a:t>sedazione</a:t>
            </a:r>
            <a:r>
              <a:rPr lang="it-IT" sz="2000" b="1" dirty="0" smtClean="0">
                <a:solidFill>
                  <a:srgbClr val="C00000"/>
                </a:solidFill>
              </a:rPr>
              <a:t> procedurale</a:t>
            </a:r>
            <a:r>
              <a:rPr lang="it-IT" sz="2000" dirty="0" smtClean="0"/>
              <a:t>, sfruttando questa opzione per eseguire in una volta tutte  le procedure più o meno invasive, tra cui il tampone Covid19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Il </a:t>
            </a:r>
            <a:r>
              <a:rPr lang="it-IT" sz="2000" b="1" dirty="0" err="1" smtClean="0">
                <a:solidFill>
                  <a:srgbClr val="C00000"/>
                </a:solidFill>
              </a:rPr>
              <a:t>caregiver</a:t>
            </a:r>
            <a:r>
              <a:rPr lang="it-IT" sz="2000" dirty="0" smtClean="0"/>
              <a:t> verrà sempre sottoposto a tampone Covid19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RICOVERO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Il ricovero di una persona con disabilità intellettiva deve essere sempre riservato ai casi estremamente necessari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La presenza del </a:t>
            </a:r>
            <a:r>
              <a:rPr lang="it-IT" sz="2800" b="1" dirty="0" err="1" smtClean="0"/>
              <a:t>caregiver</a:t>
            </a:r>
            <a:r>
              <a:rPr lang="it-IT" sz="2800" b="1" dirty="0" smtClean="0"/>
              <a:t> accanto al paziente con disabilità deve essere considerata parte integrante della cura </a:t>
            </a:r>
            <a:endParaRPr lang="it-IT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Distinguiamo tre diverse tipologie di ricovero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Ricovero per caso sospetto o confermato </a:t>
            </a:r>
            <a:r>
              <a:rPr lang="it-IT" sz="2800" b="1" dirty="0" err="1" smtClean="0"/>
              <a:t>Covid</a:t>
            </a:r>
            <a:r>
              <a:rPr lang="it-IT" sz="2800" b="1" dirty="0" smtClean="0"/>
              <a:t> 19</a:t>
            </a:r>
          </a:p>
          <a:p>
            <a:pPr>
              <a:buNone/>
            </a:pPr>
            <a:endParaRPr lang="it-IT" sz="2800" b="1" dirty="0" smtClean="0"/>
          </a:p>
          <a:p>
            <a:r>
              <a:rPr lang="it-IT" sz="2800" b="1" dirty="0" smtClean="0"/>
              <a:t>Ricovero per patologia diversa da </a:t>
            </a:r>
            <a:r>
              <a:rPr lang="it-IT" sz="2800" b="1" dirty="0" err="1" smtClean="0"/>
              <a:t>Covid</a:t>
            </a:r>
            <a:r>
              <a:rPr lang="it-IT" sz="2800" b="1" dirty="0" smtClean="0"/>
              <a:t> 19</a:t>
            </a:r>
          </a:p>
          <a:p>
            <a:pPr>
              <a:buNone/>
            </a:pPr>
            <a:endParaRPr lang="it-IT" sz="2800" b="1" dirty="0" smtClean="0"/>
          </a:p>
          <a:p>
            <a:r>
              <a:rPr lang="it-IT" sz="2800" b="1" dirty="0" smtClean="0"/>
              <a:t>Ricovero per intervento chirurgico di elezione</a:t>
            </a:r>
            <a:endParaRPr lang="it-IT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1607</Words>
  <Application>Microsoft Office PowerPoint</Application>
  <PresentationFormat>Presentazione su schermo (4:3)</PresentationFormat>
  <Paragraphs>137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  Sabato 27 febbraio 2021 COVID 19 E DISABILITA’ Buone pratiche per la sicurezza a casa, nelle residenze e in ospedale</vt:lpstr>
      <vt:lpstr>I PRINCIPI DI BASE DEI NOSTRI DOCUMENTI </vt:lpstr>
      <vt:lpstr>Percorsi ospedalieri</vt:lpstr>
      <vt:lpstr>Percorsi ospedalieri</vt:lpstr>
      <vt:lpstr>ORGANIZZAZIONE DEI PERCORSI OSPEDALIERI</vt:lpstr>
      <vt:lpstr>Pronto Soccorso</vt:lpstr>
      <vt:lpstr>Pronto Soccorso: →percorso sospetto Covid                                      →percorso non sospetto Covid </vt:lpstr>
      <vt:lpstr>RICOVERO</vt:lpstr>
      <vt:lpstr>Distinguiamo tre diverse tipologie di ricovero</vt:lpstr>
      <vt:lpstr>Ricovero in reparto Covid</vt:lpstr>
      <vt:lpstr>Caregiver</vt:lpstr>
      <vt:lpstr>Regole per la permanenza del caregiver in reparto Covid</vt:lpstr>
      <vt:lpstr>Ricovero in reparto non Covid</vt:lpstr>
      <vt:lpstr>Regole per la  permanenza del caregiver in reparto non Covid</vt:lpstr>
      <vt:lpstr>CHIRURGIA DI ELEZIONE</vt:lpstr>
      <vt:lpstr>CHIRURGIA DI ELEZIONE</vt:lpstr>
      <vt:lpstr>Chirurgia d’elezione in paziente complesso con grave disabilità e assenza di collaborazione</vt:lpstr>
      <vt:lpstr>CHIRURGIA URGENTE</vt:lpstr>
      <vt:lpstr>CHIRURGIA URGENTE</vt:lpstr>
      <vt:lpstr>CHIRURGIA EMERGENTE</vt:lpstr>
      <vt:lpstr>AMBULATORIO</vt:lpstr>
      <vt:lpstr>AMBULATORIO</vt:lpstr>
      <vt:lpstr>IN CONCLUSIONE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Sabato 27 febbraio 2021 COVID 19 E DISABILITA’ Buone pratiche per la sicurezza acasa, nelle residenze e in ospedale</dc:title>
  <dc:creator>Utente</dc:creator>
  <cp:lastModifiedBy>Utente</cp:lastModifiedBy>
  <cp:revision>70</cp:revision>
  <dcterms:created xsi:type="dcterms:W3CDTF">2021-02-26T08:07:37Z</dcterms:created>
  <dcterms:modified xsi:type="dcterms:W3CDTF">2021-02-26T14:28:58Z</dcterms:modified>
</cp:coreProperties>
</file>